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5" r:id="rId3"/>
    <p:sldId id="310" r:id="rId4"/>
    <p:sldId id="309" r:id="rId5"/>
    <p:sldId id="258" r:id="rId6"/>
    <p:sldId id="312" r:id="rId7"/>
    <p:sldId id="313" r:id="rId8"/>
    <p:sldId id="314" r:id="rId9"/>
    <p:sldId id="315" r:id="rId10"/>
    <p:sldId id="316" r:id="rId11"/>
    <p:sldId id="317" r:id="rId12"/>
    <p:sldId id="311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2" r:id="rId26"/>
    <p:sldId id="330" r:id="rId27"/>
    <p:sldId id="257" r:id="rId28"/>
    <p:sldId id="3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3469"/>
  </p:normalViewPr>
  <p:slideViewPr>
    <p:cSldViewPr snapToGrid="0">
      <p:cViewPr varScale="1">
        <p:scale>
          <a:sx n="92" d="100"/>
          <a:sy n="92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7AAC7-B071-1F4D-BA90-BAB0370ACA23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920F0-0CA1-F744-91F4-B9A21D76C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NimbusRomNo9L"/>
              </a:rPr>
              <a:t>Encoder:</a:t>
            </a:r>
          </a:p>
          <a:p>
            <a:r>
              <a:rPr lang="en-US" sz="1800" dirty="0">
                <a:effectLst/>
                <a:latin typeface="NimbusRomNo9L"/>
              </a:rPr>
              <a:t>The encoder is composed of a stack of </a:t>
            </a:r>
            <a:r>
              <a:rPr lang="en-US" sz="1800" dirty="0">
                <a:effectLst/>
                <a:latin typeface="CMMI10"/>
              </a:rPr>
              <a:t>N </a:t>
            </a:r>
            <a:r>
              <a:rPr lang="en-US" sz="1800" dirty="0">
                <a:effectLst/>
                <a:latin typeface="CMR10"/>
              </a:rPr>
              <a:t>= 6 </a:t>
            </a:r>
            <a:r>
              <a:rPr lang="en-US" sz="1800" dirty="0">
                <a:effectLst/>
                <a:latin typeface="NimbusRomNo9L"/>
              </a:rPr>
              <a:t>identical layers. Each layer has two sub-layers. The first is a multi-head self-attention mechanism, and the second is a simple, position-wise fully connected feed-forward network. There’s a residual connection around each of the two sublayers, followed by layer norm. 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Decoder: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decoder is also composed of a stack of </a:t>
            </a:r>
            <a:r>
              <a:rPr lang="en-US" sz="1800" dirty="0">
                <a:effectLst/>
                <a:latin typeface="CMMI10"/>
              </a:rPr>
              <a:t>N </a:t>
            </a:r>
            <a:r>
              <a:rPr lang="en-US" sz="1800" dirty="0">
                <a:effectLst/>
                <a:latin typeface="CMR10"/>
              </a:rPr>
              <a:t>= 6 </a:t>
            </a:r>
            <a:r>
              <a:rPr lang="en-US" sz="1800" dirty="0">
                <a:effectLst/>
                <a:latin typeface="NimbusRomNo9L"/>
              </a:rPr>
              <a:t>identical layers. In addition to the two sub-layers in each encoder layer, the decoder inserts a third sub-layer, which performs multi-head attention over the output of the encoder stack. Similar to the encoder, there are residual connections around each of the sub-layers, followed by layer normalization. CRITICAL: Also some modifications to the self-attention sub-layer in the decoder stack to prevent positions from attending to *subsequent* positions. This masking, combined with fact that the output embeddings are offset by one position, ensures that the predictions for position </a:t>
            </a:r>
            <a:r>
              <a:rPr lang="en-US" sz="1800" dirty="0" err="1">
                <a:effectLst/>
                <a:latin typeface="CMMI10"/>
              </a:rPr>
              <a:t>i</a:t>
            </a:r>
            <a:r>
              <a:rPr lang="en-US" sz="1800" dirty="0">
                <a:effectLst/>
                <a:latin typeface="CMMI10"/>
              </a:rPr>
              <a:t> </a:t>
            </a:r>
            <a:r>
              <a:rPr lang="en-US" sz="1800" dirty="0">
                <a:effectLst/>
                <a:latin typeface="NimbusRomNo9L"/>
              </a:rPr>
              <a:t>can depend only on the known outputs at positions less than </a:t>
            </a:r>
            <a:r>
              <a:rPr lang="en-US" sz="1800" dirty="0" err="1">
                <a:effectLst/>
                <a:latin typeface="CMMI10"/>
              </a:rPr>
              <a:t>i</a:t>
            </a:r>
            <a:r>
              <a:rPr lang="en-US" sz="1800" dirty="0">
                <a:effectLst/>
                <a:latin typeface="NimbusRomNo9L"/>
              </a:rPr>
              <a:t> (no knowing the future!).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6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Hyena operator is defined as a recurrence of two efficient </a:t>
            </a:r>
            <a:r>
              <a:rPr lang="en-US" dirty="0" err="1"/>
              <a:t>subquadratic</a:t>
            </a:r>
            <a:r>
              <a:rPr lang="en-US" dirty="0"/>
              <a:t> primitives: an implicit long convolution h (i.e. Hyena filters parameterized by a feed-forward network) and multiplicative elementwise gating of the (projected) input. A specified depth (i.e., number of steps) of the recurrence controls the size of the operator. For short recurrences, existing models are recovered as special cases.</a:t>
            </a:r>
          </a:p>
          <a:p>
            <a:endParaRPr lang="en-US" dirty="0"/>
          </a:p>
          <a:p>
            <a:r>
              <a:rPr lang="en-US" dirty="0"/>
              <a:t>Hyena can equivalently be expressed as a multiplication with data-controlled (conditioned by the input u) diagonal matrices Dx and Toeplitz matrices Sh.</a:t>
            </a:r>
          </a:p>
          <a:p>
            <a:endParaRPr lang="en-US" dirty="0"/>
          </a:p>
          <a:p>
            <a:r>
              <a:rPr lang="en-US" dirty="0"/>
              <a:t>(Toeplitz matrices have main diagonals comprised of a single value, reducing the number of unique entries in the matrix and ultimately in a system of equations that is, on average, easier to solve than an arbitrary one; e.g., they can be diagonalized in O(n^2), whereas traditional SVD is O(n^3).)</a:t>
            </a:r>
          </a:p>
          <a:p>
            <a:endParaRPr lang="en-US" dirty="0"/>
          </a:p>
          <a:p>
            <a:r>
              <a:rPr lang="en-US" dirty="0"/>
              <a:t>Hyena exhibits sublinear parameter scaling (in sequence length) and unrestricted context, similar to attention, while having lower time complexity.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47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Multi-head attention allows the model to jointly attend to information from different representation subspaces at different positions. With a single attention head, averaging inhibits this.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Note h: those are the different embedding subspaces, all learned in parallel.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4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“Encoder” of the previous slide is a series of encoders, where each step self-attends to all outputs of the previous step.</a:t>
            </a:r>
          </a:p>
          <a:p>
            <a:endParaRPr lang="en-US" dirty="0"/>
          </a:p>
          <a:p>
            <a:r>
              <a:rPr lang="en-US" dirty="0"/>
              <a:t>The output of the final encoder is sent to all the decoding layers.</a:t>
            </a:r>
          </a:p>
          <a:p>
            <a:endParaRPr lang="en-US" dirty="0"/>
          </a:p>
          <a:p>
            <a:r>
              <a:rPr lang="en-US" dirty="0"/>
              <a:t>Each decoder can self-attend to all decoded outputs UP TO the current position (not beyond it).</a:t>
            </a:r>
          </a:p>
          <a:p>
            <a:endParaRPr lang="en-US" dirty="0"/>
          </a:p>
          <a:p>
            <a:r>
              <a:rPr lang="en-US" dirty="0"/>
              <a:t>Each decoder can also attend to all encoded inputs.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5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single encoding block: a self-attention layer, followed by a fully connected feed forward layer.</a:t>
            </a:r>
          </a:p>
          <a:p>
            <a:endParaRPr lang="en-US" dirty="0"/>
          </a:p>
          <a:p>
            <a:r>
              <a:rPr lang="en-US" dirty="0"/>
              <a:t>Embeddings of size 512 (at least according to the 2017 paper)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0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Multiplying x1 by </a:t>
            </a:r>
            <a:r>
              <a:rPr lang="en-US" dirty="0" err="1"/>
              <a:t>Wq</a:t>
            </a:r>
            <a:r>
              <a:rPr lang="en-US" dirty="0"/>
              <a:t> gives q1, and x2 by </a:t>
            </a:r>
            <a:r>
              <a:rPr lang="en-US" dirty="0" err="1"/>
              <a:t>Wq</a:t>
            </a:r>
            <a:r>
              <a:rPr lang="en-US" dirty="0"/>
              <a:t> gives q2</a:t>
            </a:r>
          </a:p>
          <a:p>
            <a:r>
              <a:rPr lang="en-US" dirty="0"/>
              <a:t> - think of these query vectors projections of the embedding onto the “question” space</a:t>
            </a:r>
          </a:p>
          <a:p>
            <a:endParaRPr lang="en-US" dirty="0"/>
          </a:p>
          <a:p>
            <a:r>
              <a:rPr lang="en-US" dirty="0"/>
              <a:t>Also multiply each x by </a:t>
            </a:r>
            <a:r>
              <a:rPr lang="en-US" dirty="0" err="1"/>
              <a:t>Wk</a:t>
            </a:r>
            <a:r>
              <a:rPr lang="en-US" dirty="0"/>
              <a:t>, to give each key vector</a:t>
            </a:r>
          </a:p>
          <a:p>
            <a:r>
              <a:rPr lang="en-US" dirty="0"/>
              <a:t> - think of key vectors as potentially answering the queries in the “question” space</a:t>
            </a:r>
          </a:p>
          <a:p>
            <a:endParaRPr lang="en-US" dirty="0"/>
          </a:p>
          <a:p>
            <a:r>
              <a:rPr lang="en-US" dirty="0"/>
              <a:t>If keys roughly match queries, they “align” with each other—meaning they “attend to” each other</a:t>
            </a:r>
          </a:p>
          <a:p>
            <a:endParaRPr lang="en-US" dirty="0"/>
          </a:p>
          <a:p>
            <a:r>
              <a:rPr lang="en-US" dirty="0"/>
              <a:t>For each word in the sequence, we need to compute a “score”—how relevant that word is, relative to the other words.</a:t>
            </a:r>
          </a:p>
          <a:p>
            <a:r>
              <a:rPr lang="en-US" dirty="0"/>
              <a:t>For self-attention of word 1, that’s q1 times k1 (self-attention). For its attention against word 2, that’s q1 times k2.</a:t>
            </a:r>
          </a:p>
          <a:p>
            <a:endParaRPr lang="en-US" dirty="0"/>
          </a:p>
          <a:p>
            <a:r>
              <a:rPr lang="en-US" dirty="0" err="1"/>
              <a:t>Wq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, and Wv are all learnable / tunable parameters in the network; for our purposes, you can imagine these “simply exist” or are otherwise learned automatically according to backpropagation</a:t>
            </a:r>
          </a:p>
          <a:p>
            <a:endParaRPr lang="en-US" dirty="0"/>
          </a:p>
          <a:p>
            <a:r>
              <a:rPr lang="en-US" dirty="0"/>
              <a:t>Each value vector is again, found by multiplying the x vectors against the Wv matrix</a:t>
            </a:r>
          </a:p>
          <a:p>
            <a:r>
              <a:rPr lang="en-US" dirty="0"/>
              <a:t>- The output of the dot product of key * value is multiplied against the value vector, and acts as a weighting to add to the original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0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53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values by </a:t>
            </a:r>
            <a:r>
              <a:rPr lang="en-US" dirty="0" err="1"/>
              <a:t>softmax</a:t>
            </a:r>
            <a:r>
              <a:rPr lang="en-US" dirty="0"/>
              <a:t>, then sum them up. This produces self-attention values for this layer at this position (the first word).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76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Multi-headed attention uses several “representation subspaces”, allowing the model to focus on multiple parts of the input at once and in parallel.</a:t>
            </a:r>
          </a:p>
          <a:p>
            <a:endParaRPr lang="en-US" dirty="0"/>
          </a:p>
          <a:p>
            <a:r>
              <a:rPr lang="en-US" dirty="0"/>
              <a:t>Also, the operations here have been put into their matrix forms, which is how they’re actually computed in practice (so the vector operations of self-attention can also be parallelized).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59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8E6E3"/>
                </a:solidFill>
                <a:effectLst/>
                <a:latin typeface="Helvetica" pitchFamily="2" charset="0"/>
              </a:rPr>
              <a:t>In the decoder, the self-attention layer is only allowed to attend to earlier positions in the output sequence.</a:t>
            </a:r>
          </a:p>
          <a:p>
            <a:pPr algn="l" fontAlgn="base"/>
            <a:br>
              <a:rPr lang="en-US" b="0" i="0" dirty="0">
                <a:solidFill>
                  <a:srgbClr val="E8E6E3"/>
                </a:solidFill>
                <a:effectLst/>
                <a:latin typeface="Helvetica" pitchFamily="2" charset="0"/>
              </a:rPr>
            </a:br>
            <a:r>
              <a:rPr lang="en-US" b="0" i="0" dirty="0">
                <a:solidFill>
                  <a:srgbClr val="E8E6E3"/>
                </a:solidFill>
                <a:effectLst/>
                <a:latin typeface="Helvetica" pitchFamily="2" charset="0"/>
              </a:rPr>
              <a:t>Works just like multiheaded self-attention, except it creates its Queries matrix from the layer below it, and takes the Keys and Values matrix from the output of the encoder stack.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20F0-0CA1-F744-91F4-B9A21D76C1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0357-53EB-FB03-E110-FE55BFB81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21EEB-B6D1-5338-4B15-BB91DD973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304D1-997D-3EB2-86E0-404CB193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D257-C60B-8091-4AAE-A87E3303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3FA25-77A1-F8EE-FEA4-803BCC47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B5E1-408F-A610-3CC4-D8287E8F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2AC42-D39F-35D2-1EA2-AE794DFCF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CD11-DA18-2F86-E7D1-317CA09C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7C069-419F-6B97-AF09-543CD65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08A25-3FFB-027F-C200-63BAD070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C8294-4994-2DF9-83F2-60B862162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B8810-EC41-FDFC-0C0C-6FF1C2BB8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C5331-C499-0B74-4B98-11B5FC00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4EB73-9DCC-B12C-62E0-4D089D55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74E45-99E9-E869-70CB-7D93848A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9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0368-C9A4-6146-33D5-4A17373C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9504-2767-65B0-E0EA-6319029BD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F318B-6AC8-84A0-F9D4-4FFBF59B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4AD3B-3FD6-D689-D26C-F1225836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785E5-B79B-B380-FCEB-2A60551B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B3A0-9718-1C4E-07A8-E06E3DB0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488A3-A677-6315-3926-849CD19D2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098C2-37C1-CF8F-CEA0-F92CA4E1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33F8-BE2C-BA47-7583-E6B485B1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D014A-21E6-38AF-1260-C1E21631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7C95-6454-17B7-875B-25239976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989C0-ED75-DDBB-0D9B-04EB39155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2B3C2-1615-F2DD-C5F3-7C43C477E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6F793-ECAF-70E0-4C36-9B22EB21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13CEF-B34F-340B-5422-C8A1EE6A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51A4F-1A44-2F93-7EB7-691A98D1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60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C6C7-DBC3-2079-10E3-5336AAC2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520E4-5E7A-872D-DBBB-3B17AB3B6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BF19B-8844-9CB4-D524-31E55F2B4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1C291-FFCB-A6AD-5A0C-9DACE9F0D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6E0F3-1576-F250-E105-048AF2E50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84267-B550-7950-48D2-384E557A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EA61B-36B3-0364-7741-0FDCFF257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EF430F-1041-2A6F-F251-F119B526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5193-0AB3-35E5-6D39-8AD39F14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3BD48-F826-80DF-EDDB-C88D5F03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E2D12-2C78-72CB-C4BB-D148327F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CE56D-0BC3-2EB6-A211-5D63CAC3D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1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E8C02-0D93-D357-3A4F-5BA230A6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8CFE1-9595-C834-E5A4-4C97EEB3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8C446-AFA8-39FD-FCC6-45F3B51D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7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74B2-D388-0B01-76A8-1AFC0887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8B1B-E210-CD8D-9DB3-9200DA4CD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C3C19-837C-E8D6-84F7-D3C1726D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9FF89-15B5-3447-F230-B72F7616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6CF2F-FE5F-0576-3E22-15C33881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69C2D-7033-9BFD-32D9-B30FDFD3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7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3ACD-BA23-505A-D7B3-BA5E735C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A15D7-59C5-FB6B-16D7-8CB69D421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EC92F-9077-C570-CF37-D857287BD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A691-B679-1286-8453-F4F9489D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46AF5-41B5-EAF9-B570-C349445C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065C4-306E-5C6A-1EFA-3A415A7C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5516A-7491-392D-6D5B-4F23412A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3F407-49D7-EF28-9F93-B0A7528E2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FC6D5-9457-E726-5B32-C222E92C6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D497F-B5E5-EC46-BB20-723FDF3FC98F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85C6B-0164-CBE1-E55F-F681AC0A1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B6519-4463-0BDB-1C3F-DBEC8E58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819D-259C-A648-BE9B-6C410E98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3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jZofJX0v4M" TargetMode="External"/><Relationship Id="rId3" Type="http://schemas.openxmlformats.org/officeDocument/2006/relationships/hyperlink" Target="https://jalammar.github.io/visualizing-neural-machine-translation-mechanics-of-seq2seq-models-with-attention/" TargetMode="External"/><Relationship Id="rId7" Type="http://schemas.openxmlformats.org/officeDocument/2006/relationships/hyperlink" Target="https://arxiv.org/abs/2302.10866" TargetMode="External"/><Relationship Id="rId2" Type="http://schemas.openxmlformats.org/officeDocument/2006/relationships/hyperlink" Target="https://arxiv.org/abs/1406.6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308.16898.pdf" TargetMode="External"/><Relationship Id="rId5" Type="http://schemas.openxmlformats.org/officeDocument/2006/relationships/hyperlink" Target="https://sthalles.github.io/an-intuitive-introduction-to-the-vision-transformer/" TargetMode="External"/><Relationship Id="rId4" Type="http://schemas.openxmlformats.org/officeDocument/2006/relationships/hyperlink" Target="https://jalammar.github.io/illustrated-transformer/" TargetMode="External"/><Relationship Id="rId9" Type="http://schemas.openxmlformats.org/officeDocument/2006/relationships/hyperlink" Target="https://www.youtube.com/watch?v=eMlx5fFNoYc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7582-5A85-04C7-4A37-5D0E018AB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4E0AE-8A75-BC4B-0EA9-5FE240923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1F93-7E0A-7159-0671-5E2D128F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D3C2-11E9-8334-9946-6E9B960E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r>
              <a:rPr lang="en-US" dirty="0"/>
              <a:t>In 2017 paper, Attention = “Scaled Dot-Product Attention”</a:t>
            </a:r>
          </a:p>
          <a:p>
            <a:r>
              <a:rPr lang="en-US" dirty="0"/>
              <a:t>Multi-head attention</a:t>
            </a:r>
          </a:p>
          <a:p>
            <a:pPr lvl="1"/>
            <a:r>
              <a:rPr lang="en-US" dirty="0"/>
              <a:t>Linearly project Q, K, and V </a:t>
            </a:r>
            <a:r>
              <a:rPr lang="en-US" i="1" dirty="0"/>
              <a:t>h</a:t>
            </a:r>
            <a:r>
              <a:rPr lang="en-US" dirty="0"/>
              <a:t> times with different learned projections</a:t>
            </a:r>
          </a:p>
          <a:p>
            <a:pPr lvl="1"/>
            <a:r>
              <a:rPr lang="en-US" dirty="0"/>
              <a:t>Attention performed in parallel on each projection</a:t>
            </a:r>
          </a:p>
          <a:p>
            <a:pPr lvl="1"/>
            <a:r>
              <a:rPr lang="en-US" dirty="0"/>
              <a:t>Concatenated to compute final attention values</a:t>
            </a:r>
          </a:p>
        </p:txBody>
      </p:sp>
      <p:pic>
        <p:nvPicPr>
          <p:cNvPr id="5" name="Picture 4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64781178-D8F5-CA2A-2D89-B599C5190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1690688"/>
            <a:ext cx="2146300" cy="3492500"/>
          </a:xfrm>
          <a:prstGeom prst="rect">
            <a:avLst/>
          </a:prstGeom>
        </p:spPr>
      </p:pic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023A5D1D-D2EA-39AB-C2D6-C3FFD61C4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50" y="1171575"/>
            <a:ext cx="3200400" cy="4305300"/>
          </a:xfrm>
          <a:prstGeom prst="rect">
            <a:avLst/>
          </a:prstGeo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616F5119-A438-4F88-6C70-89B3E10DD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76875"/>
            <a:ext cx="5842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03EF-CDA2-A649-BD3E-340D290E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and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8CA03-72D6-8CD2-6D72-CD527FCC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Encoder-decoder attention layers</a:t>
            </a:r>
          </a:p>
          <a:p>
            <a:pPr lvl="1"/>
            <a:r>
              <a:rPr lang="en-US" dirty="0"/>
              <a:t>Q from previous decoder layer</a:t>
            </a:r>
          </a:p>
          <a:p>
            <a:pPr lvl="1"/>
            <a:r>
              <a:rPr lang="en-US" dirty="0"/>
              <a:t>K, V from output of encoder</a:t>
            </a:r>
          </a:p>
          <a:p>
            <a:pPr lvl="1"/>
            <a:r>
              <a:rPr lang="en-US" dirty="0"/>
              <a:t>Every position in the decoder can attend to all input positions</a:t>
            </a:r>
          </a:p>
          <a:p>
            <a:r>
              <a:rPr lang="en-US" dirty="0"/>
              <a:t>Encoder contains self-attention layers</a:t>
            </a:r>
          </a:p>
          <a:p>
            <a:pPr lvl="1"/>
            <a:r>
              <a:rPr lang="en-US" dirty="0"/>
              <a:t>Q, K, V all come from the same place (output of previous encoder layer)</a:t>
            </a:r>
          </a:p>
          <a:p>
            <a:pPr lvl="1"/>
            <a:r>
              <a:rPr lang="en-US" dirty="0"/>
              <a:t>Each position in encoder can attend to all positions in previous encoder layer</a:t>
            </a:r>
          </a:p>
          <a:p>
            <a:r>
              <a:rPr lang="en-US" dirty="0"/>
              <a:t>Decoder contains self-attention layers</a:t>
            </a:r>
          </a:p>
          <a:p>
            <a:pPr lvl="1"/>
            <a:r>
              <a:rPr lang="en-US" dirty="0"/>
              <a:t>Each position in decoder can attend to all positions in previous decoder layer </a:t>
            </a:r>
            <a:r>
              <a:rPr lang="en-US" b="1" dirty="0"/>
              <a:t>up to and including the current position</a:t>
            </a:r>
            <a:r>
              <a:rPr lang="en-US" dirty="0"/>
              <a:t> (but not past it!)</a:t>
            </a:r>
          </a:p>
        </p:txBody>
      </p:sp>
    </p:spTree>
    <p:extLst>
      <p:ext uri="{BB962C8B-B14F-4D97-AF65-F5344CB8AC3E}">
        <p14:creationId xmlns:p14="http://schemas.microsoft.com/office/powerpoint/2010/main" val="4005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1888-AA3D-AF93-1744-DADACCCC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to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9625-CECF-4CD8-3BD1-2A110119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SVMs were all the rage in the late 90s and early 2000s</a:t>
            </a:r>
          </a:p>
          <a:p>
            <a:pPr lvl="1"/>
            <a:r>
              <a:rPr lang="en-US" dirty="0"/>
              <a:t>Neural networks had been a “dead end” since early 90s</a:t>
            </a:r>
          </a:p>
          <a:p>
            <a:r>
              <a:rPr lang="en-US" dirty="0"/>
              <a:t>1-layer self-attention Transformers = hard-margin SVM</a:t>
            </a:r>
          </a:p>
          <a:p>
            <a:r>
              <a:rPr lang="en-US" dirty="0"/>
              <a:t>Multilayer transformers = hierarchy of SVMs</a:t>
            </a:r>
          </a:p>
        </p:txBody>
      </p:sp>
      <p:pic>
        <p:nvPicPr>
          <p:cNvPr id="5" name="Picture 4" descr="A close-up of a sign&#10;&#10;Description automatically generated">
            <a:extLst>
              <a:ext uri="{FF2B5EF4-FFF2-40B4-BE49-F238E27FC236}">
                <a16:creationId xmlns:a16="http://schemas.microsoft.com/office/drawing/2014/main" id="{C9E65BB5-8E51-52F2-2682-F11F881EB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375150"/>
            <a:ext cx="7772400" cy="14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7E4C-CCEE-62C8-DF68-6355BBCC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some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CC9FD-A510-45EE-C8D1-31A6271B1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Courtesy of The Illustrated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B48791-0487-6C92-02F4-9DCED472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77" y="2378075"/>
            <a:ext cx="656284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19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1F66305-0836-0728-E83D-32A323EA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0"/>
            <a:ext cx="10533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4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9A1027E-ABA0-B852-A075-661E1B89E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47650"/>
            <a:ext cx="10464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D8599F-A29C-9973-DE8E-4F83C3885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97" y="1543050"/>
            <a:ext cx="7771606" cy="498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D5BC95D-5BD7-DDC3-CDBA-2825DE74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0"/>
            <a:ext cx="1087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 shot of a chart&#10;&#10;AI-generated content may be incorrect.">
            <a:extLst>
              <a:ext uri="{FF2B5EF4-FFF2-40B4-BE49-F238E27FC236}">
                <a16:creationId xmlns:a16="http://schemas.microsoft.com/office/drawing/2014/main" id="{412E9740-D879-97B7-69CE-6B2977936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865909"/>
            <a:ext cx="7772400" cy="48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6D661D2-CFC3-0D24-8E1E-F0A4E604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155700"/>
            <a:ext cx="86995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4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60C7B52-8590-7040-2A74-A49823FD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0"/>
            <a:ext cx="10890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00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4EB7DFC-0B36-84A3-09EB-CA1F7243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0"/>
            <a:ext cx="721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71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1352538-169C-DD08-AB1E-2F285A2E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0"/>
            <a:ext cx="1160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9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AE57-B95A-9A29-A4F8-1F6378DC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decoder?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A770-98A0-5241-F3A4-0DB04AB0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0668" cy="4351338"/>
          </a:xfrm>
        </p:spPr>
        <p:txBody>
          <a:bodyPr/>
          <a:lstStyle/>
          <a:p>
            <a:r>
              <a:rPr lang="en-US" dirty="0"/>
              <a:t>Final K, V from encoder sent to each decoder</a:t>
            </a:r>
          </a:p>
          <a:p>
            <a:r>
              <a:rPr lang="en-US" dirty="0"/>
              <a:t>Each decoder focuses its attention on “correct” positions of encoder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5A5319-3A70-52BE-130D-475D0717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68" y="1579562"/>
            <a:ext cx="668313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13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F80A-4000-BA40-8CDC-FCCCB73D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Transformers (</a:t>
            </a:r>
            <a:r>
              <a:rPr lang="en-US" dirty="0" err="1"/>
              <a:t>ViT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673C-E606-5F25-8355-20F3A48C6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7300" cy="4351338"/>
          </a:xfrm>
        </p:spPr>
        <p:txBody>
          <a:bodyPr/>
          <a:lstStyle/>
          <a:p>
            <a:r>
              <a:rPr lang="en-US" dirty="0"/>
              <a:t>Built on the same principles</a:t>
            </a:r>
          </a:p>
          <a:p>
            <a:r>
              <a:rPr lang="en-US" dirty="0"/>
              <a:t>Patches = tokens</a:t>
            </a:r>
          </a:p>
          <a:p>
            <a:pPr lvl="1"/>
            <a:r>
              <a:rPr lang="en-US" dirty="0"/>
              <a:t>Still have positional encodings</a:t>
            </a:r>
          </a:p>
          <a:p>
            <a:pPr lvl="1"/>
            <a:r>
              <a:rPr lang="en-US" dirty="0"/>
              <a:t>Are still embedded in the first encoder step</a:t>
            </a:r>
          </a:p>
          <a:p>
            <a:r>
              <a:rPr lang="en-US" dirty="0"/>
              <a:t>Attention = dictionary lookup</a:t>
            </a:r>
          </a:p>
          <a:p>
            <a:pPr lvl="1"/>
            <a:r>
              <a:rPr lang="en-US" dirty="0"/>
              <a:t>dictionary[query] = value</a:t>
            </a:r>
          </a:p>
          <a:p>
            <a:pPr lvl="1"/>
            <a:r>
              <a:rPr lang="en-US" dirty="0"/>
              <a:t>If key==query, return value</a:t>
            </a:r>
          </a:p>
          <a:p>
            <a:pPr lvl="1"/>
            <a:r>
              <a:rPr lang="en-US" dirty="0"/>
              <a:t>“Soft” selection</a:t>
            </a:r>
          </a:p>
          <a:p>
            <a:r>
              <a:rPr lang="en-US" dirty="0"/>
              <a:t>Everything else is the same!</a:t>
            </a:r>
          </a:p>
        </p:txBody>
      </p:sp>
      <p:pic>
        <p:nvPicPr>
          <p:cNvPr id="11266" name="Picture 2" descr="...">
            <a:extLst>
              <a:ext uri="{FF2B5EF4-FFF2-40B4-BE49-F238E27FC236}">
                <a16:creationId xmlns:a16="http://schemas.microsoft.com/office/drawing/2014/main" id="{029A09DF-46A4-4FE0-7997-503477C70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294" y="1374776"/>
            <a:ext cx="4833506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...">
            <a:extLst>
              <a:ext uri="{FF2B5EF4-FFF2-40B4-BE49-F238E27FC236}">
                <a16:creationId xmlns:a16="http://schemas.microsoft.com/office/drawing/2014/main" id="{3D300F11-EEE0-02FA-AEEE-73254B96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027906"/>
            <a:ext cx="612224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CACC-6602-7102-0EFA-DF28C335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7A70-BCA8-09F0-65CF-8E3964F8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2400" cy="4351338"/>
          </a:xfrm>
        </p:spPr>
        <p:txBody>
          <a:bodyPr/>
          <a:lstStyle/>
          <a:p>
            <a:r>
              <a:rPr lang="en-US" dirty="0"/>
              <a:t>Attention mechanism is still O(</a:t>
            </a:r>
            <a:r>
              <a:rPr lang="en-US" i="1" dirty="0"/>
              <a:t>n</a:t>
            </a:r>
            <a:r>
              <a:rPr lang="en-US" i="1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token compared to each other token</a:t>
            </a:r>
          </a:p>
          <a:p>
            <a:pPr lvl="1"/>
            <a:r>
              <a:rPr lang="en-US" dirty="0" err="1"/>
              <a:t>Subquadratic</a:t>
            </a:r>
            <a:r>
              <a:rPr lang="en-US" dirty="0"/>
              <a:t> methods exist but rely on low-rank / sparse approximations, and require dense Attention layers</a:t>
            </a:r>
          </a:p>
          <a:p>
            <a:pPr lvl="1"/>
            <a:r>
              <a:rPr lang="en-US" b="1" dirty="0"/>
              <a:t>Ultimately limits the possible sequence length </a:t>
            </a:r>
            <a:r>
              <a:rPr lang="en-US" b="1" i="1" dirty="0"/>
              <a:t>n </a:t>
            </a:r>
            <a:r>
              <a:rPr lang="en-US" b="1" dirty="0"/>
              <a:t>(context window)</a:t>
            </a:r>
          </a:p>
        </p:txBody>
      </p:sp>
    </p:spTree>
    <p:extLst>
      <p:ext uri="{BB962C8B-B14F-4D97-AF65-F5344CB8AC3E}">
        <p14:creationId xmlns:p14="http://schemas.microsoft.com/office/powerpoint/2010/main" val="338607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9C38-F513-4C3D-66F0-D2D4B615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68FA-BA00-F958-80D1-8293894E3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Subquadratic</a:t>
            </a:r>
            <a:r>
              <a:rPr lang="en-US" dirty="0"/>
              <a:t> drop-in Attention replacement</a:t>
            </a:r>
          </a:p>
          <a:p>
            <a:pPr lvl="1"/>
            <a:r>
              <a:rPr lang="en-US" dirty="0"/>
              <a:t>Hyena operator</a:t>
            </a:r>
          </a:p>
          <a:p>
            <a:r>
              <a:rPr lang="en-US" dirty="0"/>
              <a:t>Long convolutions</a:t>
            </a:r>
          </a:p>
          <a:p>
            <a:pPr lvl="1"/>
            <a:r>
              <a:rPr lang="en-US" dirty="0"/>
              <a:t>filter sizes as long as the input</a:t>
            </a:r>
          </a:p>
          <a:p>
            <a:r>
              <a:rPr lang="en-US" dirty="0"/>
              <a:t>Data-controlled gating (element-wise multiplication)</a:t>
            </a:r>
          </a:p>
          <a:p>
            <a:pPr lvl="1"/>
            <a:r>
              <a:rPr lang="en-US" dirty="0"/>
              <a:t>Convolutions in FFT (i.e., frequency) space are element-wise multiplications!</a:t>
            </a:r>
          </a:p>
        </p:txBody>
      </p:sp>
      <p:pic>
        <p:nvPicPr>
          <p:cNvPr id="5" name="Picture 4" descr="A diagram of a recurrence&#10;&#10;Description automatically generated">
            <a:extLst>
              <a:ext uri="{FF2B5EF4-FFF2-40B4-BE49-F238E27FC236}">
                <a16:creationId xmlns:a16="http://schemas.microsoft.com/office/drawing/2014/main" id="{503F181A-760B-750F-8A08-C8F67E1B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3886200"/>
            <a:ext cx="1053865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A9D89027-EA18-3EA0-9346-7E898CD5BD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041264"/>
                  </p:ext>
                </p:extLst>
              </p:nvPr>
            </p:nvGraphicFramePr>
            <p:xfrm>
              <a:off x="3669913" y="914399"/>
              <a:ext cx="8522087" cy="4793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A9D89027-EA18-3EA0-9346-7E898CD5BD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669913" y="914399"/>
                <a:ext cx="8522087" cy="479367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DC8DDCD8-2307-939D-3FD6-EEDD2C1793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33" t="34546" r="23131" b="11717"/>
          <a:stretch/>
        </p:blipFill>
        <p:spPr>
          <a:xfrm>
            <a:off x="0" y="1586345"/>
            <a:ext cx="3671455" cy="368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77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B642-F1ED-9130-658E-4D05F475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4430-90AE-8F78-D969-D6F71ABE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Transformer architecture for modeling sequences (of text or images)</a:t>
            </a:r>
          </a:p>
          <a:p>
            <a:pPr lvl="1"/>
            <a:r>
              <a:rPr lang="en-US" dirty="0"/>
              <a:t>Throws out recurrences of RNNs for more parallel training</a:t>
            </a:r>
          </a:p>
          <a:p>
            <a:pPr lvl="1"/>
            <a:r>
              <a:rPr lang="en-US" dirty="0"/>
              <a:t>Ditching recurrences also allows for arbitrary context windows</a:t>
            </a:r>
          </a:p>
          <a:p>
            <a:r>
              <a:rPr lang="en-US" dirty="0"/>
              <a:t>Still use the encoder-decoder architecture</a:t>
            </a:r>
          </a:p>
          <a:p>
            <a:pPr lvl="1"/>
            <a:r>
              <a:rPr lang="en-US" dirty="0"/>
              <a:t>Input embeddings are critical to the overall performance</a:t>
            </a:r>
          </a:p>
          <a:p>
            <a:r>
              <a:rPr lang="en-US" dirty="0"/>
              <a:t>Attention</a:t>
            </a:r>
          </a:p>
          <a:p>
            <a:pPr lvl="1"/>
            <a:r>
              <a:rPr lang="en-US" dirty="0"/>
              <a:t>Transformer allows for all tokens to “attend” to all other tokens</a:t>
            </a:r>
          </a:p>
          <a:p>
            <a:pPr lvl="1"/>
            <a:r>
              <a:rPr lang="en-US" dirty="0"/>
              <a:t>Can model extremely long-distance dependencies (spatially or sequentially)</a:t>
            </a:r>
          </a:p>
          <a:p>
            <a:pPr lvl="1"/>
            <a:r>
              <a:rPr lang="en-US" dirty="0"/>
              <a:t>Only drawback is quadratic computation time</a:t>
            </a:r>
          </a:p>
          <a:p>
            <a:r>
              <a:rPr lang="en-US" dirty="0"/>
              <a:t>Hyena operator</a:t>
            </a:r>
          </a:p>
          <a:p>
            <a:pPr lvl="1"/>
            <a:r>
              <a:rPr lang="en-US" dirty="0"/>
              <a:t>Clever use of FFT-based convolutions and Toeplitz matrices to accelerate standard computations and produce </a:t>
            </a:r>
            <a:r>
              <a:rPr lang="en-US" dirty="0" err="1"/>
              <a:t>subquadratic</a:t>
            </a:r>
            <a:r>
              <a:rPr lang="en-US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20831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EB8C-1A61-F74C-AFA7-62D5F105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3705B-9016-900E-0B58-97C70CE45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“Attention is All You Need”, </a:t>
            </a:r>
            <a:r>
              <a:rPr lang="en-US" dirty="0">
                <a:hlinkClick r:id="rId2"/>
              </a:rPr>
              <a:t>https://arxiv.org/abs/1406.6909</a:t>
            </a:r>
            <a:endParaRPr lang="en-US" dirty="0"/>
          </a:p>
          <a:p>
            <a:r>
              <a:rPr lang="en-US" dirty="0"/>
              <a:t>Mechanics of seq2seq with Attention </a:t>
            </a:r>
            <a:r>
              <a:rPr lang="en-US" dirty="0">
                <a:hlinkClick r:id="rId3"/>
              </a:rPr>
              <a:t>https://jalammar.github.io/visualizing-neural-machine-translation-mechanics-of-seq2seq-models-with-attention/</a:t>
            </a:r>
            <a:r>
              <a:rPr lang="en-US" dirty="0"/>
              <a:t> </a:t>
            </a:r>
          </a:p>
          <a:p>
            <a:r>
              <a:rPr lang="en-US" dirty="0"/>
              <a:t>The Illustrated Transformer </a:t>
            </a:r>
            <a:r>
              <a:rPr lang="en-US" dirty="0">
                <a:hlinkClick r:id="rId4"/>
              </a:rPr>
              <a:t>https://jalammar.github.io/illustrated-transformer/</a:t>
            </a:r>
            <a:r>
              <a:rPr lang="en-US" dirty="0"/>
              <a:t> </a:t>
            </a:r>
          </a:p>
          <a:p>
            <a:r>
              <a:rPr lang="en-US" dirty="0"/>
              <a:t>An Intuitive Introduction to the Vision Transformer </a:t>
            </a:r>
            <a:r>
              <a:rPr lang="en-US" dirty="0">
                <a:hlinkClick r:id="rId5"/>
              </a:rPr>
              <a:t>https://sthalles.github.io/an-intuitive-introduction-to-the-vision-transformer/</a:t>
            </a:r>
            <a:r>
              <a:rPr lang="en-US" dirty="0"/>
              <a:t> </a:t>
            </a:r>
          </a:p>
          <a:p>
            <a:r>
              <a:rPr lang="en-US" dirty="0"/>
              <a:t>Transformers as support vector machines. </a:t>
            </a:r>
            <a:r>
              <a:rPr lang="en-US" dirty="0">
                <a:hlinkClick r:id="rId6"/>
              </a:rPr>
              <a:t>https://arxiv.org/pdf/2308.16898.pdf</a:t>
            </a:r>
            <a:r>
              <a:rPr lang="en-US" dirty="0"/>
              <a:t> </a:t>
            </a:r>
          </a:p>
          <a:p>
            <a:r>
              <a:rPr lang="en-US" dirty="0"/>
              <a:t>Hyena Hierarchy: Towards Larger Convolutional Language Models </a:t>
            </a:r>
            <a:r>
              <a:rPr lang="en-US" dirty="0">
                <a:hlinkClick r:id="rId7"/>
              </a:rPr>
              <a:t>https://arxiv.org/abs/2302.10866</a:t>
            </a:r>
            <a:r>
              <a:rPr lang="en-US" dirty="0"/>
              <a:t> </a:t>
            </a:r>
          </a:p>
          <a:p>
            <a:r>
              <a:rPr lang="en-US" dirty="0"/>
              <a:t>3Blue1Brown: Transformers: How LLMs work, explained visually </a:t>
            </a:r>
            <a:r>
              <a:rPr lang="en-US" dirty="0">
                <a:hlinkClick r:id="rId8"/>
              </a:rPr>
              <a:t>https://www.youtube.com/watch?v=wjZofJX0v4M</a:t>
            </a:r>
            <a:r>
              <a:rPr lang="en-US" dirty="0"/>
              <a:t> </a:t>
            </a:r>
          </a:p>
          <a:p>
            <a:r>
              <a:rPr lang="en-US" dirty="0"/>
              <a:t>3Blue1Brown: Attention in Transformers, step-by-step </a:t>
            </a:r>
            <a:r>
              <a:rPr lang="en-US" dirty="0">
                <a:hlinkClick r:id="rId9"/>
              </a:rPr>
              <a:t>https://www.youtube.com/watch?v=eMlx5fFNoYc</a:t>
            </a:r>
            <a:r>
              <a:rPr lang="en-US" dirty="0"/>
              <a:t> 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A92F13F0-EE70-D96F-B688-AB44CBE0C520}"/>
              </a:ext>
            </a:extLst>
          </p:cNvPr>
          <p:cNvSpPr/>
          <p:nvPr/>
        </p:nvSpPr>
        <p:spPr>
          <a:xfrm>
            <a:off x="9372600" y="497840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CD981CAE-0057-159A-91CD-FEC62464D555}"/>
              </a:ext>
            </a:extLst>
          </p:cNvPr>
          <p:cNvSpPr/>
          <p:nvPr/>
        </p:nvSpPr>
        <p:spPr>
          <a:xfrm>
            <a:off x="9372600" y="5597969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0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B799-735B-43A6-23B4-1692CFF7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FFF9-A0B6-62C1-F9C3-C12B0321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Final Project Update #2 is due </a:t>
            </a:r>
            <a:r>
              <a:rPr lang="en-US" b="1" dirty="0"/>
              <a:t>TONIGHT!</a:t>
            </a:r>
            <a:endParaRPr lang="en-US" dirty="0"/>
          </a:p>
          <a:p>
            <a:r>
              <a:rPr lang="en-US" dirty="0"/>
              <a:t>Homework 5 is due next Tuesday! (April 15)</a:t>
            </a:r>
          </a:p>
          <a:p>
            <a:r>
              <a:rPr lang="en-US" dirty="0"/>
              <a:t>Next Tuesday &amp; Thursday (April 15 &amp; 17): last lectures of the class</a:t>
            </a:r>
          </a:p>
          <a:p>
            <a:r>
              <a:rPr lang="en-US" dirty="0"/>
              <a:t>April 22, 23, and 24: </a:t>
            </a:r>
            <a:r>
              <a:rPr lang="en-US" b="1" dirty="0"/>
              <a:t>Final Project Presentations</a:t>
            </a:r>
          </a:p>
          <a:p>
            <a:pPr lvl="1"/>
            <a:r>
              <a:rPr lang="en-US" dirty="0"/>
              <a:t>If you have given me a preference for presentation day, yay!</a:t>
            </a:r>
          </a:p>
          <a:p>
            <a:pPr lvl="1"/>
            <a:r>
              <a:rPr lang="en-US" dirty="0"/>
              <a:t>If you have not, your time will be </a:t>
            </a:r>
            <a:r>
              <a:rPr lang="en-US" b="1" dirty="0"/>
              <a:t>randomized &amp; determined each day!</a:t>
            </a:r>
            <a:endParaRPr lang="en-US" dirty="0"/>
          </a:p>
          <a:p>
            <a:pPr lvl="1"/>
            <a:r>
              <a:rPr lang="en-US" dirty="0"/>
              <a:t>Presentations are 20 minutes, with 2-3 minutes for questions</a:t>
            </a:r>
          </a:p>
          <a:p>
            <a:pPr lvl="1"/>
            <a:r>
              <a:rPr lang="en-US" b="1" dirty="0"/>
              <a:t>Please come support your classmates even after you have presented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604E0A-1DBF-2D62-9838-0F640CDC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0"/>
            <a:ext cx="403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604E0A-1DBF-2D62-9838-0F640CDC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0"/>
            <a:ext cx="4033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B484144-D562-FEED-483B-8953034FAFE5}"/>
              </a:ext>
            </a:extLst>
          </p:cNvPr>
          <p:cNvSpPr/>
          <p:nvPr/>
        </p:nvSpPr>
        <p:spPr>
          <a:xfrm>
            <a:off x="10446026" y="5824330"/>
            <a:ext cx="2224500" cy="103367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1730299-A951-08A8-B01D-4EE6862E498B}"/>
              </a:ext>
            </a:extLst>
          </p:cNvPr>
          <p:cNvSpPr/>
          <p:nvPr/>
        </p:nvSpPr>
        <p:spPr>
          <a:xfrm>
            <a:off x="4796366" y="4372999"/>
            <a:ext cx="2937934" cy="1540933"/>
          </a:xfrm>
          <a:prstGeom prst="wedgeRoundRectCallout">
            <a:avLst>
              <a:gd name="adj1" fmla="val 144321"/>
              <a:gd name="adj2" fmla="val 6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28496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B4D6-4856-8771-C115-E30E9E7A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47F1-EA52-04BE-A1C5-D3C136CFA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9843" cy="4351338"/>
          </a:xfrm>
        </p:spPr>
        <p:txBody>
          <a:bodyPr/>
          <a:lstStyle/>
          <a:p>
            <a:r>
              <a:rPr lang="en-US" dirty="0"/>
              <a:t>A confluence of multiple technologies and theories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421B62-71E4-BF08-6AFF-B62E23E30224}"/>
              </a:ext>
            </a:extLst>
          </p:cNvPr>
          <p:cNvSpPr/>
          <p:nvPr/>
        </p:nvSpPr>
        <p:spPr>
          <a:xfrm>
            <a:off x="5854148" y="1908313"/>
            <a:ext cx="2872409" cy="2872409"/>
          </a:xfrm>
          <a:prstGeom prst="ellipse">
            <a:avLst/>
          </a:prstGeom>
          <a:solidFill>
            <a:schemeClr val="accent1">
              <a:alpha val="501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F69241-BDBF-53B4-3F27-31CACF2BAA0A}"/>
              </a:ext>
            </a:extLst>
          </p:cNvPr>
          <p:cNvSpPr/>
          <p:nvPr/>
        </p:nvSpPr>
        <p:spPr>
          <a:xfrm>
            <a:off x="7711780" y="1895601"/>
            <a:ext cx="2872409" cy="2872409"/>
          </a:xfrm>
          <a:prstGeom prst="ellipse">
            <a:avLst/>
          </a:prstGeom>
          <a:solidFill>
            <a:schemeClr val="accent1">
              <a:alpha val="501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8163E-CA3D-C30B-7F60-3BF36B741F9B}"/>
              </a:ext>
            </a:extLst>
          </p:cNvPr>
          <p:cNvSpPr/>
          <p:nvPr/>
        </p:nvSpPr>
        <p:spPr>
          <a:xfrm>
            <a:off x="6782964" y="3620466"/>
            <a:ext cx="2872409" cy="2872409"/>
          </a:xfrm>
          <a:prstGeom prst="ellipse">
            <a:avLst/>
          </a:prstGeom>
          <a:solidFill>
            <a:schemeClr val="accent1">
              <a:alpha val="501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F45B1-111E-41B1-7EA2-D1259231BF69}"/>
              </a:ext>
            </a:extLst>
          </p:cNvPr>
          <p:cNvSpPr txBox="1"/>
          <p:nvPr/>
        </p:nvSpPr>
        <p:spPr>
          <a:xfrm>
            <a:off x="5901028" y="2914368"/>
            <a:ext cx="1810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Encoder-Decoder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3DF42-519B-0FFE-4051-FA5A178DC971}"/>
              </a:ext>
            </a:extLst>
          </p:cNvPr>
          <p:cNvSpPr txBox="1"/>
          <p:nvPr/>
        </p:nvSpPr>
        <p:spPr>
          <a:xfrm>
            <a:off x="7473418" y="5254754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7EBDE-5703-6106-EA10-A200AA46AABA}"/>
              </a:ext>
            </a:extLst>
          </p:cNvPr>
          <p:cNvSpPr txBox="1"/>
          <p:nvPr/>
        </p:nvSpPr>
        <p:spPr>
          <a:xfrm>
            <a:off x="9050555" y="3218175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8040926-84CD-8FDD-4076-12473ADCB049}"/>
              </a:ext>
            </a:extLst>
          </p:cNvPr>
          <p:cNvSpPr/>
          <p:nvPr/>
        </p:nvSpPr>
        <p:spPr>
          <a:xfrm rot="5035782">
            <a:off x="5431777" y="1357603"/>
            <a:ext cx="5015515" cy="404115"/>
          </a:xfrm>
          <a:prstGeom prst="rightArrow">
            <a:avLst>
              <a:gd name="adj1" fmla="val 4656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17C7-BF5E-F414-61CB-D38F3586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89F9-4D8C-F01D-9447-F7FE7ECF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696" cy="4351338"/>
          </a:xfrm>
        </p:spPr>
        <p:txBody>
          <a:bodyPr>
            <a:normAutofit/>
          </a:bodyPr>
          <a:lstStyle/>
          <a:p>
            <a:r>
              <a:rPr lang="en-US" dirty="0"/>
              <a:t>Recurrences</a:t>
            </a:r>
          </a:p>
          <a:p>
            <a:pPr lvl="1"/>
            <a:r>
              <a:rPr lang="en-US" dirty="0"/>
              <a:t>Input + hidden state</a:t>
            </a:r>
          </a:p>
          <a:p>
            <a:pPr lvl="1"/>
            <a:r>
              <a:rPr lang="en-US" dirty="0"/>
              <a:t>LSTM “forget” gate</a:t>
            </a:r>
          </a:p>
          <a:p>
            <a:pPr lvl="1"/>
            <a:r>
              <a:rPr lang="en-US" dirty="0"/>
              <a:t>Encoder-decoder</a:t>
            </a:r>
          </a:p>
          <a:p>
            <a:r>
              <a:rPr lang="en-US" dirty="0"/>
              <a:t>Sequential architecture precludes parallelization</a:t>
            </a:r>
          </a:p>
          <a:p>
            <a:r>
              <a:rPr lang="en-US" dirty="0"/>
              <a:t>Lot of information crammed into </a:t>
            </a:r>
            <a:r>
              <a:rPr lang="en-US" i="1" dirty="0" err="1"/>
              <a:t>h</a:t>
            </a:r>
            <a:r>
              <a:rPr lang="en-US" i="1" baseline="-25000" dirty="0" err="1"/>
              <a:t>t</a:t>
            </a:r>
            <a:endParaRPr lang="en-US" i="1" baseline="-25000" dirty="0"/>
          </a:p>
          <a:p>
            <a:r>
              <a:rPr lang="en-US" dirty="0"/>
              <a:t>“Catastrophic forgetting”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1BC82-3A79-C7BF-3A12-3865A241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23" y="456702"/>
            <a:ext cx="5204703" cy="1883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DE1D-A65B-E153-ADA8-F14B178E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106" y="2340413"/>
            <a:ext cx="407327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670C-A341-60DD-F3FA-DF7C25C9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8EBAE-0A1B-6768-AD47-32E9C086B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3357" cy="4351338"/>
          </a:xfrm>
        </p:spPr>
        <p:txBody>
          <a:bodyPr/>
          <a:lstStyle/>
          <a:p>
            <a:r>
              <a:rPr lang="en-US" dirty="0" err="1"/>
              <a:t>Transductive</a:t>
            </a:r>
            <a:r>
              <a:rPr lang="en-US" dirty="0"/>
              <a:t> model</a:t>
            </a:r>
          </a:p>
          <a:p>
            <a:r>
              <a:rPr lang="en-US" dirty="0"/>
              <a:t>Relies entirely on self-attention mechanisms</a:t>
            </a:r>
          </a:p>
          <a:p>
            <a:r>
              <a:rPr lang="en-US" dirty="0"/>
              <a:t>No sequence-aligned RNNs or convolutions</a:t>
            </a:r>
          </a:p>
        </p:txBody>
      </p:sp>
      <p:pic>
        <p:nvPicPr>
          <p:cNvPr id="1026" name="Picture 2" descr="Amazon.com: Transformers Roll Out: CDs y Vinilo">
            <a:extLst>
              <a:ext uri="{FF2B5EF4-FFF2-40B4-BE49-F238E27FC236}">
                <a16:creationId xmlns:a16="http://schemas.microsoft.com/office/drawing/2014/main" id="{3A3CC770-876A-2AEB-5356-EDA1D0F6A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0"/>
            <a:ext cx="6905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9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2BB-B897-8145-AE67-6F02DE5C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3F59-6110-1884-FAF9-EAE4CD457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38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Encoder</a:t>
            </a:r>
          </a:p>
          <a:p>
            <a:pPr lvl="1"/>
            <a:r>
              <a:rPr lang="en-US" dirty="0"/>
              <a:t>Maps input sequence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,...,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 to a representation sequence (</a:t>
            </a:r>
            <a:r>
              <a:rPr lang="en-US" i="1" dirty="0"/>
              <a:t>z</a:t>
            </a:r>
            <a:r>
              <a:rPr lang="en-US" i="1" baseline="-25000" dirty="0"/>
              <a:t>1</a:t>
            </a:r>
            <a:r>
              <a:rPr lang="en-US" i="1" dirty="0"/>
              <a:t>,…,</a:t>
            </a:r>
            <a:r>
              <a:rPr lang="en-US" i="1" dirty="0" err="1"/>
              <a:t>z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Decoder</a:t>
            </a:r>
          </a:p>
          <a:p>
            <a:pPr lvl="1"/>
            <a:r>
              <a:rPr lang="en-US" dirty="0"/>
              <a:t>From sequence </a:t>
            </a:r>
            <a:r>
              <a:rPr lang="en-US" b="1" dirty="0"/>
              <a:t>z</a:t>
            </a:r>
            <a:r>
              <a:rPr lang="en-US" dirty="0"/>
              <a:t>, generates output sequence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,…,</a:t>
            </a:r>
            <a:r>
              <a:rPr lang="en-US" i="1" dirty="0" err="1"/>
              <a:t>y</a:t>
            </a:r>
            <a:r>
              <a:rPr lang="en-US" i="1" baseline="-25000" dirty="0" err="1"/>
              <a:t>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is autoregressive</a:t>
            </a:r>
          </a:p>
          <a:p>
            <a:r>
              <a:rPr lang="en-US" dirty="0"/>
              <a:t>Stacked self-attention and point-wise fully connected layers</a:t>
            </a:r>
          </a:p>
          <a:p>
            <a:r>
              <a:rPr lang="en-US" dirty="0"/>
              <a:t>Positional encodings allow for fully parallelized encodings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17A1CE6C-24A4-3093-7F9E-C1B9F9EB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040" y="0"/>
            <a:ext cx="438996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0FCCB8-B482-9388-FCB2-C7EBAB862F6C}"/>
              </a:ext>
            </a:extLst>
          </p:cNvPr>
          <p:cNvSpPr/>
          <p:nvPr/>
        </p:nvSpPr>
        <p:spPr>
          <a:xfrm>
            <a:off x="7802040" y="1825625"/>
            <a:ext cx="2219290" cy="4351338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099C9-9925-DBA8-E5CB-34BC7D92A608}"/>
              </a:ext>
            </a:extLst>
          </p:cNvPr>
          <p:cNvSpPr/>
          <p:nvPr/>
        </p:nvSpPr>
        <p:spPr>
          <a:xfrm>
            <a:off x="9647314" y="0"/>
            <a:ext cx="2544686" cy="636373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2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8274-1752-9013-FF34-C8E2594E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BB106-3F80-A507-B8E2-0F245073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3200" cy="3005933"/>
          </a:xfrm>
        </p:spPr>
        <p:txBody>
          <a:bodyPr/>
          <a:lstStyle/>
          <a:p>
            <a:r>
              <a:rPr lang="en-US" dirty="0"/>
              <a:t>Maps:</a:t>
            </a:r>
          </a:p>
          <a:p>
            <a:pPr lvl="1"/>
            <a:r>
              <a:rPr lang="en-US" dirty="0"/>
              <a:t>A query</a:t>
            </a:r>
          </a:p>
          <a:p>
            <a:pPr lvl="1"/>
            <a:r>
              <a:rPr lang="en-US" dirty="0"/>
              <a:t>A set of key-value pairs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Query, Key, Value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8921083-9375-C9A6-6369-F77999C09D07}"/>
              </a:ext>
            </a:extLst>
          </p:cNvPr>
          <p:cNvSpPr/>
          <p:nvPr/>
        </p:nvSpPr>
        <p:spPr>
          <a:xfrm>
            <a:off x="4851400" y="1968500"/>
            <a:ext cx="977900" cy="927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CF754E-32E3-546B-4CE4-ED7F8281B79E}"/>
              </a:ext>
            </a:extLst>
          </p:cNvPr>
          <p:cNvSpPr txBox="1">
            <a:spLocks/>
          </p:cNvSpPr>
          <p:nvPr/>
        </p:nvSpPr>
        <p:spPr>
          <a:xfrm>
            <a:off x="5829300" y="1690688"/>
            <a:ext cx="61595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An output</a:t>
            </a:r>
          </a:p>
          <a:p>
            <a:pPr lvl="1"/>
            <a:r>
              <a:rPr lang="en-US" dirty="0"/>
              <a:t>Weighted sum of values</a:t>
            </a:r>
          </a:p>
          <a:p>
            <a:pPr lvl="1"/>
            <a:r>
              <a:rPr lang="en-US" dirty="0"/>
              <a:t>Weight assigned to each value is output of a “compatibility function” of query with corresponding key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683C855-01CB-9587-7919-A6AC0B23821B}"/>
              </a:ext>
            </a:extLst>
          </p:cNvPr>
          <p:cNvSpPr/>
          <p:nvPr/>
        </p:nvSpPr>
        <p:spPr>
          <a:xfrm>
            <a:off x="4851400" y="3904458"/>
            <a:ext cx="977900" cy="927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F06A0402-388B-0633-7D95-FBF29973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5410200"/>
            <a:ext cx="5943600" cy="118528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29B181-D36A-F1BF-66D8-C63AB09B1720}"/>
              </a:ext>
            </a:extLst>
          </p:cNvPr>
          <p:cNvSpPr txBox="1">
            <a:spLocks/>
          </p:cNvSpPr>
          <p:nvPr/>
        </p:nvSpPr>
        <p:spPr>
          <a:xfrm>
            <a:off x="5829300" y="4152900"/>
            <a:ext cx="6159500" cy="137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Vectors (in theory)</a:t>
            </a:r>
          </a:p>
          <a:p>
            <a:pPr lvl="1"/>
            <a:r>
              <a:rPr lang="en-US" dirty="0"/>
              <a:t>Matrices in practice (i.e., many queries/keys/values in parallel)</a:t>
            </a:r>
          </a:p>
        </p:txBody>
      </p:sp>
    </p:spTree>
    <p:extLst>
      <p:ext uri="{BB962C8B-B14F-4D97-AF65-F5344CB8AC3E}">
        <p14:creationId xmlns:p14="http://schemas.microsoft.com/office/powerpoint/2010/main" val="212605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10DAFC68-4790-054C-B660-796FEB9BF62D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QUtGNk5QUjRXUjBITEMyNzQ2SlNFSlI0Ty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1770</Words>
  <Application>Microsoft Macintosh PowerPoint</Application>
  <PresentationFormat>Widescreen</PresentationFormat>
  <Paragraphs>182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CMMI10</vt:lpstr>
      <vt:lpstr>CMR10</vt:lpstr>
      <vt:lpstr>Helvetica</vt:lpstr>
      <vt:lpstr>NimbusRomNo9L</vt:lpstr>
      <vt:lpstr>Office Theme</vt:lpstr>
      <vt:lpstr>Transformers</vt:lpstr>
      <vt:lpstr>The Neural Network Zoo</vt:lpstr>
      <vt:lpstr>The Neural Network Zoo</vt:lpstr>
      <vt:lpstr>The Neural Network Zoo</vt:lpstr>
      <vt:lpstr>Transformers</vt:lpstr>
      <vt:lpstr>RNNs revisited</vt:lpstr>
      <vt:lpstr>Transformers</vt:lpstr>
      <vt:lpstr>Transformer architecture</vt:lpstr>
      <vt:lpstr>Attention</vt:lpstr>
      <vt:lpstr>Attention</vt:lpstr>
      <vt:lpstr>Attention and Self-Attention</vt:lpstr>
      <vt:lpstr>Connections to Support Vector Machines</vt:lpstr>
      <vt:lpstr>Let’s add some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the decoder?</vt:lpstr>
      <vt:lpstr>Vision Transformers (ViT)</vt:lpstr>
      <vt:lpstr>Transformer limitation</vt:lpstr>
      <vt:lpstr>Hyena</vt:lpstr>
      <vt:lpstr>PowerPoint Presentation</vt:lpstr>
      <vt:lpstr>Conclusions</vt:lpstr>
      <vt:lpstr>References</vt:lpstr>
      <vt:lpstr>Up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Shannon Quinn</dc:creator>
  <cp:lastModifiedBy>Shannon Quinn</cp:lastModifiedBy>
  <cp:revision>74</cp:revision>
  <dcterms:created xsi:type="dcterms:W3CDTF">2023-10-03T17:37:42Z</dcterms:created>
  <dcterms:modified xsi:type="dcterms:W3CDTF">2025-04-10T16:51:25Z</dcterms:modified>
</cp:coreProperties>
</file>